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3" r:id="rId1"/>
  </p:sldMasterIdLst>
  <p:notesMasterIdLst>
    <p:notesMasterId r:id="rId13"/>
  </p:notesMasterIdLst>
  <p:handoutMasterIdLst>
    <p:handoutMasterId r:id="rId14"/>
  </p:handoutMasterIdLst>
  <p:sldIdLst>
    <p:sldId id="296" r:id="rId2"/>
    <p:sldId id="303" r:id="rId3"/>
    <p:sldId id="310" r:id="rId4"/>
    <p:sldId id="297" r:id="rId5"/>
    <p:sldId id="281" r:id="rId6"/>
    <p:sldId id="306" r:id="rId7"/>
    <p:sldId id="311" r:id="rId8"/>
    <p:sldId id="285" r:id="rId9"/>
    <p:sldId id="308" r:id="rId10"/>
    <p:sldId id="309" r:id="rId11"/>
    <p:sldId id="305" r:id="rId12"/>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2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8" autoAdjust="0"/>
    <p:restoredTop sz="95966" autoAdjust="0"/>
  </p:normalViewPr>
  <p:slideViewPr>
    <p:cSldViewPr snapToGrid="0">
      <p:cViewPr varScale="1">
        <p:scale>
          <a:sx n="109" d="100"/>
          <a:sy n="109" d="100"/>
        </p:scale>
        <p:origin x="79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6" y="-84"/>
      </p:cViewPr>
      <p:guideLst>
        <p:guide orient="horz" pos="282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67050" cy="44608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Arial" charset="0"/>
              </a:defRPr>
            </a:lvl1pPr>
          </a:lstStyle>
          <a:p>
            <a:pPr>
              <a:defRPr/>
            </a:pPr>
            <a:endParaRPr lang="en-US"/>
          </a:p>
        </p:txBody>
      </p:sp>
      <p:sp>
        <p:nvSpPr>
          <p:cNvPr id="231427" name="Rectangle 3"/>
          <p:cNvSpPr>
            <a:spLocks noGrp="1" noChangeArrowheads="1"/>
          </p:cNvSpPr>
          <p:nvPr>
            <p:ph type="dt" sz="quarter" idx="1"/>
          </p:nvPr>
        </p:nvSpPr>
        <p:spPr bwMode="auto">
          <a:xfrm>
            <a:off x="4008438" y="0"/>
            <a:ext cx="3067050" cy="44608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Arial" charset="0"/>
              </a:defRPr>
            </a:lvl1pPr>
          </a:lstStyle>
          <a:p>
            <a:pPr>
              <a:defRPr/>
            </a:pPr>
            <a:fld id="{EC293F7B-F771-4B1B-9ABE-E2415ABA0E42}" type="datetime1">
              <a:rPr lang="en-US"/>
              <a:pPr>
                <a:defRPr/>
              </a:pPr>
              <a:t>4/9/2024</a:t>
            </a:fld>
            <a:endParaRPr lang="en-US" dirty="0"/>
          </a:p>
        </p:txBody>
      </p:sp>
      <p:sp>
        <p:nvSpPr>
          <p:cNvPr id="231428" name="Rectangle 4"/>
          <p:cNvSpPr>
            <a:spLocks noGrp="1" noChangeArrowheads="1"/>
          </p:cNvSpPr>
          <p:nvPr>
            <p:ph type="ftr" sz="quarter" idx="2"/>
          </p:nvPr>
        </p:nvSpPr>
        <p:spPr bwMode="auto">
          <a:xfrm>
            <a:off x="0" y="8507413"/>
            <a:ext cx="3067050" cy="44608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Arial" charset="0"/>
              </a:defRPr>
            </a:lvl1pPr>
          </a:lstStyle>
          <a:p>
            <a:pPr>
              <a:defRPr/>
            </a:pPr>
            <a:endParaRPr lang="en-US"/>
          </a:p>
        </p:txBody>
      </p:sp>
      <p:sp>
        <p:nvSpPr>
          <p:cNvPr id="231429" name="Rectangle 5"/>
          <p:cNvSpPr>
            <a:spLocks noGrp="1" noChangeArrowheads="1"/>
          </p:cNvSpPr>
          <p:nvPr>
            <p:ph type="sldNum" sz="quarter" idx="3"/>
          </p:nvPr>
        </p:nvSpPr>
        <p:spPr bwMode="auto">
          <a:xfrm>
            <a:off x="4008438" y="8507413"/>
            <a:ext cx="3067050" cy="44608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vl1pPr>
          </a:lstStyle>
          <a:p>
            <a:fld id="{FE395DFD-14A5-4C25-8384-BAC7FAA23729}" type="slidenum">
              <a:rPr lang="en-US" altLang="en-US"/>
              <a:pPr/>
              <a:t>‹#›</a:t>
            </a:fld>
            <a:endParaRPr lang="en-US" altLang="en-US"/>
          </a:p>
        </p:txBody>
      </p:sp>
    </p:spTree>
    <p:extLst>
      <p:ext uri="{BB962C8B-B14F-4D97-AF65-F5344CB8AC3E}">
        <p14:creationId xmlns:p14="http://schemas.microsoft.com/office/powerpoint/2010/main" val="2345016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67050" cy="4460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defTabSz="931863">
              <a:defRPr sz="1300">
                <a:latin typeface="Arial" charset="0"/>
              </a:defRPr>
            </a:lvl1pPr>
          </a:lstStyle>
          <a:p>
            <a:pPr>
              <a:defRPr/>
            </a:pPr>
            <a:endParaRPr lang="en-US"/>
          </a:p>
        </p:txBody>
      </p:sp>
      <p:sp>
        <p:nvSpPr>
          <p:cNvPr id="40963" name="Rectangle 3"/>
          <p:cNvSpPr>
            <a:spLocks noGrp="1" noChangeArrowheads="1"/>
          </p:cNvSpPr>
          <p:nvPr>
            <p:ph type="dt" idx="1"/>
          </p:nvPr>
        </p:nvSpPr>
        <p:spPr bwMode="auto">
          <a:xfrm>
            <a:off x="4008438" y="0"/>
            <a:ext cx="3067050" cy="4460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863">
              <a:defRPr sz="1300">
                <a:latin typeface="Arial" charset="0"/>
              </a:defRPr>
            </a:lvl1pPr>
          </a:lstStyle>
          <a:p>
            <a:pPr>
              <a:defRPr/>
            </a:pPr>
            <a:fld id="{96BCE070-4955-4B4E-827C-7E2A72FD93B4}" type="datetime1">
              <a:rPr lang="en-US"/>
              <a:pPr>
                <a:defRPr/>
              </a:pPr>
              <a:t>4/9/2024</a:t>
            </a:fld>
            <a:endParaRPr lang="en-US" dirty="0"/>
          </a:p>
        </p:txBody>
      </p:sp>
      <p:sp>
        <p:nvSpPr>
          <p:cNvPr id="17412" name="Rectangle 4"/>
          <p:cNvSpPr>
            <a:spLocks noGrp="1" noRot="1" noChangeAspect="1" noChangeArrowheads="1" noTextEdit="1"/>
          </p:cNvSpPr>
          <p:nvPr>
            <p:ph type="sldImg" idx="2"/>
          </p:nvPr>
        </p:nvSpPr>
        <p:spPr bwMode="auto">
          <a:xfrm>
            <a:off x="1301750" y="673100"/>
            <a:ext cx="4476750" cy="335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708025" y="4254500"/>
            <a:ext cx="5661025" cy="40274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507413"/>
            <a:ext cx="3067050" cy="44608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defTabSz="931863">
              <a:defRPr sz="13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4008438" y="8507413"/>
            <a:ext cx="3067050" cy="44608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863">
              <a:defRPr sz="1300"/>
            </a:lvl1pPr>
          </a:lstStyle>
          <a:p>
            <a:fld id="{55FB3E68-6256-425C-B582-26C1FBB3F7EA}" type="slidenum">
              <a:rPr lang="en-US" altLang="en-US"/>
              <a:pPr/>
              <a:t>‹#›</a:t>
            </a:fld>
            <a:endParaRPr lang="en-US" altLang="en-US"/>
          </a:p>
        </p:txBody>
      </p:sp>
    </p:spTree>
    <p:extLst>
      <p:ext uri="{BB962C8B-B14F-4D97-AF65-F5344CB8AC3E}">
        <p14:creationId xmlns:p14="http://schemas.microsoft.com/office/powerpoint/2010/main" val="3488528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9265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300163" y="673100"/>
            <a:ext cx="4478337" cy="3357563"/>
          </a:xfrm>
          <a:noFill/>
          <a:ln/>
        </p:spPr>
      </p:sp>
      <p:sp>
        <p:nvSpPr>
          <p:cNvPr id="19459" name="Rectangle 3"/>
          <p:cNvSpPr>
            <a:spLocks noGrp="1" noChangeArrowheads="1"/>
          </p:cNvSpPr>
          <p:nvPr>
            <p:ph type="body" idx="1"/>
          </p:nvPr>
        </p:nvSpPr>
        <p:spPr>
          <a:xfrm>
            <a:off x="706438" y="4252913"/>
            <a:ext cx="5664200" cy="402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7" tIns="45369" rIns="90737" bIns="45369"/>
          <a:lstStyle/>
          <a:p>
            <a:endParaRPr lang="en-US" altLang="en-US">
              <a:latin typeface="Arial" panose="020B0604020202020204" pitchFamily="34" charset="0"/>
            </a:endParaRPr>
          </a:p>
        </p:txBody>
      </p:sp>
    </p:spTree>
    <p:extLst>
      <p:ext uri="{BB962C8B-B14F-4D97-AF65-F5344CB8AC3E}">
        <p14:creationId xmlns:p14="http://schemas.microsoft.com/office/powerpoint/2010/main" val="37256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F2736E-58C8-4584-B587-5EEF13E19407}" type="slidenum">
              <a:rPr lang="en-US" altLang="en-US"/>
              <a:pPr eaLnBrk="1" hangingPunct="1"/>
              <a:t>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Promote purpose and sponsors</a:t>
            </a:r>
          </a:p>
        </p:txBody>
      </p:sp>
    </p:spTree>
    <p:extLst>
      <p:ext uri="{BB962C8B-B14F-4D97-AF65-F5344CB8AC3E}">
        <p14:creationId xmlns:p14="http://schemas.microsoft.com/office/powerpoint/2010/main" val="203486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3FEF09-5733-4E41-A989-15316AB4B428}" type="slidenum">
              <a:rPr lang="en-US" altLang="en-US"/>
              <a:pPr eaLnBrk="1" hangingPunct="1"/>
              <a:t>4</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3425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4A390B-818C-46EF-AEC6-25EC6ECE7536}" type="slidenum">
              <a:rPr lang="en-US" altLang="en-US"/>
              <a:pPr eaLnBrk="1" hangingPunct="1"/>
              <a:t>5</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7346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184332-A427-41DC-8DDE-9D0228EE5F0C}" type="slidenum">
              <a:rPr lang="en-US" altLang="en-US"/>
              <a:pPr eaLnBrk="1" hangingPunct="1"/>
              <a:t>8</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395058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461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B519EAD8-5FAB-4AFD-8C11-7AFCE4DA95CF}" type="datetime4">
              <a:rPr lang="en-US"/>
              <a:pPr>
                <a:defRPr/>
              </a:pPr>
              <a:t>April 9, 2024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59273042-67CD-42D5-AF2E-E4B0D77FB6DD}" type="slidenum">
              <a:rPr lang="en-US" altLang="en-US"/>
              <a:pPr/>
              <a:t>‹#›</a:t>
            </a:fld>
            <a:endParaRPr lang="en-US" altLang="en-US"/>
          </a:p>
        </p:txBody>
      </p:sp>
    </p:spTree>
    <p:extLst>
      <p:ext uri="{BB962C8B-B14F-4D97-AF65-F5344CB8AC3E}">
        <p14:creationId xmlns:p14="http://schemas.microsoft.com/office/powerpoint/2010/main" val="8498198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4D85A39-2B7B-4A0D-B329-71778677E23A}" type="datetime4">
              <a:rPr lang="en-US"/>
              <a:pPr>
                <a:defRPr/>
              </a:pPr>
              <a:t>April 9, 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541FCAC-01E5-4975-9614-CB435F110DA7}" type="slidenum">
              <a:rPr lang="en-US" altLang="en-US"/>
              <a:pPr/>
              <a:t>‹#›</a:t>
            </a:fld>
            <a:endParaRPr lang="en-US" altLang="en-US"/>
          </a:p>
        </p:txBody>
      </p:sp>
    </p:spTree>
    <p:extLst>
      <p:ext uri="{BB962C8B-B14F-4D97-AF65-F5344CB8AC3E}">
        <p14:creationId xmlns:p14="http://schemas.microsoft.com/office/powerpoint/2010/main" val="418212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9C76AC9-CAB8-4EDD-822B-9F10D6709D0B}" type="datetime4">
              <a:rPr lang="en-US"/>
              <a:pPr>
                <a:defRPr/>
              </a:pPr>
              <a:t>April 9, 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D5C7F65-1BF5-4294-A4BE-1C94AC07AF89}" type="slidenum">
              <a:rPr lang="en-US" altLang="en-US"/>
              <a:pPr/>
              <a:t>‹#›</a:t>
            </a:fld>
            <a:endParaRPr lang="en-US" altLang="en-US"/>
          </a:p>
        </p:txBody>
      </p:sp>
    </p:spTree>
    <p:extLst>
      <p:ext uri="{BB962C8B-B14F-4D97-AF65-F5344CB8AC3E}">
        <p14:creationId xmlns:p14="http://schemas.microsoft.com/office/powerpoint/2010/main" val="87377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ELA logo_293_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63650" y="6103938"/>
            <a:ext cx="67849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B78371-3482-4859-ABC1-1B7BE9C3B193}" type="datetime4">
              <a:rPr lang="en-US"/>
              <a:pPr>
                <a:defRPr/>
              </a:pPr>
              <a:t>April 9, 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3E5375-7008-4D65-9019-271742869518}" type="slidenum">
              <a:rPr lang="en-US" altLang="en-US"/>
              <a:pPr/>
              <a:t>‹#›</a:t>
            </a:fld>
            <a:endParaRPr lang="en-US" altLang="en-US"/>
          </a:p>
        </p:txBody>
      </p:sp>
    </p:spTree>
    <p:extLst>
      <p:ext uri="{BB962C8B-B14F-4D97-AF65-F5344CB8AC3E}">
        <p14:creationId xmlns:p14="http://schemas.microsoft.com/office/powerpoint/2010/main" val="288612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0D9894-B6AF-4A9B-9568-724BDB7D320B}" type="datetime4">
              <a:rPr lang="en-US"/>
              <a:pPr>
                <a:defRPr/>
              </a:pPr>
              <a:t>April 9, 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CA864161-D053-4ED4-A3A3-7F8CE211065F}" type="slidenum">
              <a:rPr lang="en-US" altLang="en-US"/>
              <a:pPr/>
              <a:t>‹#›</a:t>
            </a:fld>
            <a:endParaRPr lang="en-US" altLang="en-US"/>
          </a:p>
        </p:txBody>
      </p:sp>
    </p:spTree>
    <p:extLst>
      <p:ext uri="{BB962C8B-B14F-4D97-AF65-F5344CB8AC3E}">
        <p14:creationId xmlns:p14="http://schemas.microsoft.com/office/powerpoint/2010/main" val="25104530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7A1DCFE-86F5-4440-87F0-B8174B9A23BF}" type="datetime4">
              <a:rPr lang="en-US"/>
              <a:pPr>
                <a:defRPr/>
              </a:pPr>
              <a:t>April 9, 2024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DA835DF6-6D01-4020-96BD-DA484ADA25F3}" type="slidenum">
              <a:rPr lang="en-US" altLang="en-US"/>
              <a:pPr/>
              <a:t>‹#›</a:t>
            </a:fld>
            <a:endParaRPr lang="en-US" altLang="en-US"/>
          </a:p>
        </p:txBody>
      </p:sp>
    </p:spTree>
    <p:extLst>
      <p:ext uri="{BB962C8B-B14F-4D97-AF65-F5344CB8AC3E}">
        <p14:creationId xmlns:p14="http://schemas.microsoft.com/office/powerpoint/2010/main" val="7442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73A28FFD-2D99-4565-8F92-0C880E0DB699}" type="datetime4">
              <a:rPr lang="en-US"/>
              <a:pPr>
                <a:defRPr/>
              </a:pPr>
              <a:t>April 9, 2024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B40F69B0-E8F4-4097-9296-97050E8049F4}" type="slidenum">
              <a:rPr lang="en-US" altLang="en-US"/>
              <a:pPr/>
              <a:t>‹#›</a:t>
            </a:fld>
            <a:endParaRPr lang="en-US" altLang="en-US"/>
          </a:p>
        </p:txBody>
      </p:sp>
    </p:spTree>
    <p:extLst>
      <p:ext uri="{BB962C8B-B14F-4D97-AF65-F5344CB8AC3E}">
        <p14:creationId xmlns:p14="http://schemas.microsoft.com/office/powerpoint/2010/main" val="25085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2333D3E-59B1-41F2-9B57-BC4860EB16FA}" type="datetime4">
              <a:rPr lang="en-US"/>
              <a:pPr>
                <a:defRPr/>
              </a:pPr>
              <a:t>April 9, 2024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C6A501E1-646B-4619-B15A-4AF3FFADBD2E}" type="slidenum">
              <a:rPr lang="en-US" altLang="en-US"/>
              <a:pPr/>
              <a:t>‹#›</a:t>
            </a:fld>
            <a:endParaRPr lang="en-US" altLang="en-US"/>
          </a:p>
        </p:txBody>
      </p:sp>
    </p:spTree>
    <p:extLst>
      <p:ext uri="{BB962C8B-B14F-4D97-AF65-F5344CB8AC3E}">
        <p14:creationId xmlns:p14="http://schemas.microsoft.com/office/powerpoint/2010/main" val="38503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900B1FF-28E8-4BDF-A0B8-CBEF2890BD7C}" type="datetime4">
              <a:rPr lang="en-US"/>
              <a:pPr>
                <a:defRPr/>
              </a:pPr>
              <a:t>April 9, 2024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D3E85BFF-5BEC-481D-ADCD-2FA2C4ADB863}" type="slidenum">
              <a:rPr lang="en-US" altLang="en-US"/>
              <a:pPr/>
              <a:t>‹#›</a:t>
            </a:fld>
            <a:endParaRPr lang="en-US" altLang="en-US"/>
          </a:p>
        </p:txBody>
      </p:sp>
    </p:spTree>
    <p:extLst>
      <p:ext uri="{BB962C8B-B14F-4D97-AF65-F5344CB8AC3E}">
        <p14:creationId xmlns:p14="http://schemas.microsoft.com/office/powerpoint/2010/main" val="224902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36D67BA-22F7-457E-8618-FA103A3BB3D0}" type="datetime4">
              <a:rPr lang="en-US"/>
              <a:pPr>
                <a:defRPr/>
              </a:pPr>
              <a:t>April 9, 2024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643A4F59-BD4C-452C-BCB5-880FACE5A222}" type="slidenum">
              <a:rPr lang="en-US" altLang="en-US"/>
              <a:pPr/>
              <a:t>‹#›</a:t>
            </a:fld>
            <a:endParaRPr lang="en-US" altLang="en-US"/>
          </a:p>
        </p:txBody>
      </p:sp>
    </p:spTree>
    <p:extLst>
      <p:ext uri="{BB962C8B-B14F-4D97-AF65-F5344CB8AC3E}">
        <p14:creationId xmlns:p14="http://schemas.microsoft.com/office/powerpoint/2010/main" val="194520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BB770FC-AD28-4564-A59B-F3F2947D826B}" type="datetime4">
              <a:rPr lang="en-US"/>
              <a:pPr>
                <a:defRPr/>
              </a:pPr>
              <a:t>April 9, 2024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37A6034-03FE-45BC-BA78-E689257FC167}" type="slidenum">
              <a:rPr lang="en-US" altLang="en-US"/>
              <a:pPr/>
              <a:t>‹#›</a:t>
            </a:fld>
            <a:endParaRPr lang="en-US" altLang="en-US"/>
          </a:p>
        </p:txBody>
      </p:sp>
    </p:spTree>
    <p:extLst>
      <p:ext uri="{BB962C8B-B14F-4D97-AF65-F5344CB8AC3E}">
        <p14:creationId xmlns:p14="http://schemas.microsoft.com/office/powerpoint/2010/main" val="414779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6F01C116-320B-439A-A5E2-BD9637D40F1D}" type="datetime4">
              <a:rPr lang="en-US"/>
              <a:pPr>
                <a:defRPr/>
              </a:pPr>
              <a:t>April 9, 2024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EB0CD36-FE99-4A5E-91C3-D76DFED1B6B6}"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
        <p:nvSpPr>
          <p:cNvPr id="14" name="Text Box 11"/>
          <p:cNvSpPr txBox="1">
            <a:spLocks noChangeArrowheads="1"/>
          </p:cNvSpPr>
          <p:nvPr userDrawn="1"/>
        </p:nvSpPr>
        <p:spPr bwMode="auto">
          <a:xfrm>
            <a:off x="6610350" y="4581525"/>
            <a:ext cx="1552575" cy="366713"/>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09" r:id="rId4"/>
    <p:sldLayoutId id="2147484210" r:id="rId5"/>
    <p:sldLayoutId id="2147484211" r:id="rId6"/>
    <p:sldLayoutId id="2147484212" r:id="rId7"/>
    <p:sldLayoutId id="2147484213" r:id="rId8"/>
    <p:sldLayoutId id="2147484219" r:id="rId9"/>
    <p:sldLayoutId id="2147484214" r:id="rId10"/>
    <p:sldLayoutId id="2147484215"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525" y="2030413"/>
            <a:ext cx="7394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6350" y="1785938"/>
            <a:ext cx="9144000" cy="0"/>
          </a:xfrm>
          <a:prstGeom prst="line">
            <a:avLst/>
          </a:prstGeom>
          <a:ln w="292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5149850"/>
            <a:ext cx="91741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Box 8"/>
          <p:cNvSpPr txBox="1">
            <a:spLocks noChangeArrowheads="1"/>
          </p:cNvSpPr>
          <p:nvPr/>
        </p:nvSpPr>
        <p:spPr bwMode="auto">
          <a:xfrm>
            <a:off x="1477963" y="5762625"/>
            <a:ext cx="6475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003399"/>
                </a:solidFill>
              </a:rPr>
              <a:t>EmergingLeadersAlliance.org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509588" y="307975"/>
            <a:ext cx="8229600" cy="1143000"/>
          </a:xfrm>
        </p:spPr>
        <p:txBody>
          <a:bodyPr/>
          <a:lstStyle/>
          <a:p>
            <a:pPr algn="ctr" eaLnBrk="1" hangingPunct="1"/>
            <a:r>
              <a:rPr lang="en-US" altLang="en-US"/>
              <a:t>Partner Benefits</a:t>
            </a:r>
          </a:p>
        </p:txBody>
      </p:sp>
      <p:sp>
        <p:nvSpPr>
          <p:cNvPr id="15363" name="Content Placeholder 2"/>
          <p:cNvSpPr>
            <a:spLocks noGrp="1"/>
          </p:cNvSpPr>
          <p:nvPr>
            <p:ph idx="4294967295"/>
          </p:nvPr>
        </p:nvSpPr>
        <p:spPr>
          <a:xfrm>
            <a:off x="339725" y="1661084"/>
            <a:ext cx="8464550" cy="3605213"/>
          </a:xfrm>
        </p:spPr>
        <p:txBody>
          <a:bodyPr/>
          <a:lstStyle/>
          <a:p>
            <a:pPr eaLnBrk="1" hangingPunct="1">
              <a:defRPr/>
            </a:pPr>
            <a:r>
              <a:rPr lang="en-US" sz="2000" dirty="0">
                <a:latin typeface="Arial" charset="0"/>
                <a:cs typeface="Arial" charset="0"/>
              </a:rPr>
              <a:t>Participation in program content development and future direction</a:t>
            </a:r>
          </a:p>
          <a:p>
            <a:pPr eaLnBrk="1" hangingPunct="1">
              <a:defRPr/>
            </a:pPr>
            <a:r>
              <a:rPr lang="en-US" sz="2000" dirty="0">
                <a:latin typeface="Arial" charset="0"/>
                <a:cs typeface="Arial" charset="0"/>
              </a:rPr>
              <a:t>Cross-disciplinary networking for your members</a:t>
            </a:r>
          </a:p>
          <a:p>
            <a:pPr eaLnBrk="1" hangingPunct="1">
              <a:defRPr/>
            </a:pPr>
            <a:r>
              <a:rPr lang="en-US" sz="2000" dirty="0">
                <a:latin typeface="Arial" charset="0"/>
                <a:cs typeface="Arial" charset="0"/>
              </a:rPr>
              <a:t>Marketing support</a:t>
            </a:r>
          </a:p>
          <a:p>
            <a:pPr eaLnBrk="1" hangingPunct="1">
              <a:defRPr/>
            </a:pPr>
            <a:r>
              <a:rPr lang="en-US" sz="2000" dirty="0">
                <a:latin typeface="Arial" charset="0"/>
                <a:cs typeface="Arial" charset="0"/>
              </a:rPr>
              <a:t>Recognition in all ELA marketing materials, including the ELA website and conference program</a:t>
            </a:r>
          </a:p>
          <a:p>
            <a:pPr eaLnBrk="1" hangingPunct="1">
              <a:defRPr/>
            </a:pPr>
            <a:r>
              <a:rPr lang="en-US" sz="2000" dirty="0">
                <a:latin typeface="Arial" charset="0"/>
                <a:cs typeface="Arial" charset="0"/>
              </a:rPr>
              <a:t>Active participation in a collaboration that </a:t>
            </a:r>
            <a:r>
              <a:rPr lang="en-US" sz="2000" i="1" dirty="0">
                <a:latin typeface="Arial" charset="0"/>
                <a:cs typeface="Arial" charset="0"/>
              </a:rPr>
              <a:t>serves the greater engineering community</a:t>
            </a:r>
            <a:r>
              <a:rPr lang="en-US" sz="2000" dirty="0">
                <a:latin typeface="Arial" charset="0"/>
                <a:cs typeface="Arial" charset="0"/>
              </a:rPr>
              <a:t>!</a:t>
            </a:r>
          </a:p>
          <a:p>
            <a:pPr eaLnBrk="1" hangingPunct="1">
              <a:defRPr/>
            </a:pPr>
            <a:endParaRPr lang="en-US" sz="2000" dirty="0">
              <a:latin typeface="Arial" charset="0"/>
              <a:cs typeface="Arial" charset="0"/>
            </a:endParaRPr>
          </a:p>
          <a:p>
            <a:pPr marL="0" indent="0" algn="r">
              <a:buFont typeface="Wingdings 2" panose="05020102010507070707" pitchFamily="18" charset="2"/>
              <a:buNone/>
              <a:defRPr/>
            </a:pPr>
            <a:endParaRPr lang="en-US" sz="1600" i="1" dirty="0">
              <a:solidFill>
                <a:srgbClr val="003399"/>
              </a:solidFill>
            </a:endParaRPr>
          </a:p>
        </p:txBody>
      </p:sp>
      <p:pic>
        <p:nvPicPr>
          <p:cNvPr id="3" name="Picture 2" descr="A group of logos with text&#10;&#10;Description automatically generated">
            <a:extLst>
              <a:ext uri="{FF2B5EF4-FFF2-40B4-BE49-F238E27FC236}">
                <a16:creationId xmlns:a16="http://schemas.microsoft.com/office/drawing/2014/main" id="{AE601537-D769-7057-7958-57A0CCDD4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5" y="4287583"/>
            <a:ext cx="8461981" cy="23776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209675" y="2722563"/>
            <a:ext cx="678973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dirty="0"/>
              <a:t>For more information, visit</a:t>
            </a:r>
          </a:p>
          <a:p>
            <a:pPr algn="ctr" eaLnBrk="1" hangingPunct="1">
              <a:defRPr/>
            </a:pPr>
            <a:endParaRPr lang="en-US" dirty="0"/>
          </a:p>
          <a:p>
            <a:pPr algn="ctr" eaLnBrk="1" hangingPunct="1">
              <a:defRPr/>
            </a:pPr>
            <a:r>
              <a:rPr lang="en-US" dirty="0"/>
              <a:t> </a:t>
            </a:r>
            <a:r>
              <a:rPr lang="en-US" sz="3600" b="1" dirty="0">
                <a:solidFill>
                  <a:schemeClr val="accent1">
                    <a:lumMod val="50000"/>
                  </a:schemeClr>
                </a:solidFill>
              </a:rPr>
              <a:t>EmergingLeadersAlliance.org</a:t>
            </a:r>
          </a:p>
          <a:p>
            <a:pPr algn="ctr" eaLnBrk="1" hangingPunct="1">
              <a:defRPr/>
            </a:pPr>
            <a:endParaRPr lang="en-US" dirty="0"/>
          </a:p>
          <a:p>
            <a:pPr algn="ctr" eaLnBrk="1" hangingPunct="1">
              <a:defRPr/>
            </a:pPr>
            <a:r>
              <a:rPr lang="en-US" u="sng" dirty="0"/>
              <a:t>Or Contact</a:t>
            </a:r>
          </a:p>
          <a:p>
            <a:pPr algn="ctr" eaLnBrk="1" hangingPunct="1">
              <a:defRPr/>
            </a:pPr>
            <a:endParaRPr lang="en-US" dirty="0"/>
          </a:p>
          <a:p>
            <a:pPr algn="ctr" eaLnBrk="1" hangingPunct="1">
              <a:defRPr/>
            </a:pPr>
            <a:r>
              <a:rPr lang="en-US" sz="2800" dirty="0"/>
              <a:t>Chris McKelvey, AIST</a:t>
            </a:r>
          </a:p>
          <a:p>
            <a:pPr algn="ctr" eaLnBrk="1" hangingPunct="1">
              <a:defRPr/>
            </a:pPr>
            <a:r>
              <a:rPr lang="en-US" sz="2400" i="1" dirty="0"/>
              <a:t>cmckelvey@aist.org</a:t>
            </a:r>
          </a:p>
          <a:p>
            <a:pPr algn="ctr" eaLnBrk="1" hangingPunct="1">
              <a:defRPr/>
            </a:pPr>
            <a:r>
              <a:rPr lang="en-US" sz="2400" dirty="0"/>
              <a:t>+1.724.814.3076</a:t>
            </a:r>
          </a:p>
          <a:p>
            <a:pPr algn="ctr" eaLnBrk="1" hangingPunct="1">
              <a:defRPr/>
            </a:pPr>
            <a:endParaRPr lang="en-US" dirty="0"/>
          </a:p>
        </p:txBody>
      </p:sp>
      <p:sp>
        <p:nvSpPr>
          <p:cNvPr id="16387" name="Text Box 4"/>
          <p:cNvSpPr txBox="1">
            <a:spLocks noChangeArrowheads="1"/>
          </p:cNvSpPr>
          <p:nvPr/>
        </p:nvSpPr>
        <p:spPr bwMode="auto">
          <a:xfrm>
            <a:off x="8297863" y="5972175"/>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11</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087438"/>
            <a:ext cx="5715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64356" y="693423"/>
            <a:ext cx="8153400" cy="685800"/>
          </a:xfrm>
        </p:spPr>
        <p:txBody>
          <a:bodyPr/>
          <a:lstStyle/>
          <a:p>
            <a:pPr algn="ctr" eaLnBrk="1" fontAlgn="auto" hangingPunct="1">
              <a:spcBef>
                <a:spcPct val="50000"/>
              </a:spcBef>
              <a:spcAft>
                <a:spcPts val="0"/>
              </a:spcAft>
              <a:defRPr/>
            </a:pPr>
            <a:r>
              <a:rPr lang="en-US" sz="1600" b="1" dirty="0">
                <a:solidFill>
                  <a:schemeClr val="accent1">
                    <a:lumMod val="50000"/>
                  </a:schemeClr>
                </a:solidFill>
              </a:rPr>
              <a:t>The ELA began as a joint effort of the engineering Founder Societies that was started in 2008</a:t>
            </a:r>
            <a:br>
              <a:rPr lang="en-US" sz="1600" b="1" dirty="0">
                <a:solidFill>
                  <a:schemeClr val="accent1">
                    <a:lumMod val="50000"/>
                  </a:schemeClr>
                </a:solidFill>
              </a:rPr>
            </a:br>
            <a:r>
              <a:rPr lang="en-US" sz="1600" b="1" dirty="0">
                <a:solidFill>
                  <a:schemeClr val="accent1">
                    <a:lumMod val="50000"/>
                  </a:schemeClr>
                </a:solidFill>
              </a:rPr>
              <a:t> and has remained a collaborative effort.</a:t>
            </a:r>
            <a:endParaRPr lang="en-US" sz="1600" b="1" dirty="0">
              <a:solidFill>
                <a:schemeClr val="accent1">
                  <a:lumMod val="50000"/>
                </a:schemeClr>
              </a:solidFill>
              <a:ea typeface="+mn-ea"/>
              <a:cs typeface="+mn-cs"/>
            </a:endParaRPr>
          </a:p>
        </p:txBody>
      </p:sp>
      <p:sp>
        <p:nvSpPr>
          <p:cNvPr id="7171" name="AutoShape 22"/>
          <p:cNvSpPr>
            <a:spLocks noChangeArrowheads="1"/>
          </p:cNvSpPr>
          <p:nvPr/>
        </p:nvSpPr>
        <p:spPr bwMode="auto">
          <a:xfrm>
            <a:off x="4271963" y="3517900"/>
            <a:ext cx="736600" cy="685800"/>
          </a:xfrm>
          <a:prstGeom prst="flowChartConnector">
            <a:avLst/>
          </a:prstGeom>
          <a:solidFill>
            <a:srgbClr val="99CCFF">
              <a:alpha val="50195"/>
            </a:srgbClr>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t>ELA</a:t>
            </a:r>
          </a:p>
        </p:txBody>
      </p:sp>
      <p:sp>
        <p:nvSpPr>
          <p:cNvPr id="7172" name="AutoShape 23"/>
          <p:cNvSpPr>
            <a:spLocks noChangeArrowheads="1"/>
          </p:cNvSpPr>
          <p:nvPr/>
        </p:nvSpPr>
        <p:spPr bwMode="auto">
          <a:xfrm>
            <a:off x="3344863" y="1695450"/>
            <a:ext cx="2590800" cy="1828800"/>
          </a:xfrm>
          <a:prstGeom prst="flowChartMerge">
            <a:avLst/>
          </a:prstGeom>
          <a:solidFill>
            <a:srgbClr val="99CCFF">
              <a:alpha val="50195"/>
            </a:srgbClr>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AutoShape 24"/>
          <p:cNvSpPr>
            <a:spLocks noChangeArrowheads="1"/>
          </p:cNvSpPr>
          <p:nvPr/>
        </p:nvSpPr>
        <p:spPr bwMode="auto">
          <a:xfrm>
            <a:off x="3344863" y="4203700"/>
            <a:ext cx="2590800" cy="1828800"/>
          </a:xfrm>
          <a:prstGeom prst="flowChartExtract">
            <a:avLst/>
          </a:prstGeom>
          <a:solidFill>
            <a:srgbClr val="99CCFF">
              <a:alpha val="50195"/>
            </a:srgbClr>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4" name="Text Box 26"/>
          <p:cNvSpPr txBox="1">
            <a:spLocks noChangeArrowheads="1"/>
          </p:cNvSpPr>
          <p:nvPr/>
        </p:nvSpPr>
        <p:spPr bwMode="auto">
          <a:xfrm>
            <a:off x="4078288" y="4797425"/>
            <a:ext cx="1123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AIME</a:t>
            </a:r>
          </a:p>
          <a:p>
            <a:pPr algn="ctr" eaLnBrk="1" hangingPunct="1"/>
            <a:r>
              <a:rPr lang="en-US" altLang="en-US" sz="2000" b="1">
                <a:latin typeface="Times New Roman" panose="02020603050405020304" pitchFamily="18" charset="0"/>
              </a:rPr>
              <a:t>Member</a:t>
            </a:r>
          </a:p>
          <a:p>
            <a:pPr algn="ctr" eaLnBrk="1" hangingPunct="1"/>
            <a:r>
              <a:rPr lang="en-US" altLang="en-US" sz="2000" b="1">
                <a:latin typeface="Times New Roman" panose="02020603050405020304" pitchFamily="18" charset="0"/>
              </a:rPr>
              <a:t>Societies</a:t>
            </a:r>
          </a:p>
        </p:txBody>
      </p:sp>
      <p:sp>
        <p:nvSpPr>
          <p:cNvPr id="7175" name="Text Box 27"/>
          <p:cNvSpPr txBox="1">
            <a:spLocks noChangeArrowheads="1"/>
          </p:cNvSpPr>
          <p:nvPr/>
        </p:nvSpPr>
        <p:spPr bwMode="auto">
          <a:xfrm>
            <a:off x="4048125" y="1800225"/>
            <a:ext cx="1185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UEF</a:t>
            </a:r>
          </a:p>
          <a:p>
            <a:pPr algn="ctr" eaLnBrk="1" hangingPunct="1"/>
            <a:r>
              <a:rPr lang="en-US" altLang="en-US" sz="2000" b="1">
                <a:latin typeface="Times New Roman" panose="02020603050405020304" pitchFamily="18" charset="0"/>
              </a:rPr>
              <a:t>Founder </a:t>
            </a:r>
          </a:p>
          <a:p>
            <a:pPr algn="ctr" eaLnBrk="1" hangingPunct="1"/>
            <a:r>
              <a:rPr lang="en-US" altLang="en-US" sz="2000" b="1">
                <a:latin typeface="Times New Roman" panose="02020603050405020304" pitchFamily="18" charset="0"/>
              </a:rPr>
              <a:t>Societies</a:t>
            </a:r>
          </a:p>
          <a:p>
            <a:pPr algn="ctr" eaLnBrk="1" hangingPunct="1"/>
            <a:endParaRPr lang="en-US" altLang="en-US" sz="2000" b="1">
              <a:latin typeface="Times New Roman" panose="02020603050405020304" pitchFamily="18" charset="0"/>
            </a:endParaRPr>
          </a:p>
        </p:txBody>
      </p:sp>
      <p:sp>
        <p:nvSpPr>
          <p:cNvPr id="4104" name="Text Box 45"/>
          <p:cNvSpPr txBox="1">
            <a:spLocks noChangeArrowheads="1"/>
          </p:cNvSpPr>
          <p:nvPr/>
        </p:nvSpPr>
        <p:spPr bwMode="auto">
          <a:xfrm>
            <a:off x="198438" y="2455863"/>
            <a:ext cx="3733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300" b="1" dirty="0">
                <a:solidFill>
                  <a:schemeClr val="accent1">
                    <a:lumMod val="50000"/>
                  </a:schemeClr>
                </a:solidFill>
                <a:latin typeface="Times New Roman" pitchFamily="18" charset="0"/>
              </a:rPr>
              <a:t>Two United Engineering Foundation (UEF) Founder Societies are </a:t>
            </a:r>
          </a:p>
          <a:p>
            <a:pPr algn="ctr" eaLnBrk="1" hangingPunct="1">
              <a:defRPr/>
            </a:pPr>
            <a:r>
              <a:rPr lang="en-US" sz="1300" b="1" dirty="0">
                <a:solidFill>
                  <a:schemeClr val="accent1">
                    <a:lumMod val="50000"/>
                  </a:schemeClr>
                </a:solidFill>
                <a:latin typeface="Times New Roman" pitchFamily="18" charset="0"/>
              </a:rPr>
              <a:t>in the Alliance</a:t>
            </a:r>
            <a:r>
              <a:rPr lang="en-US" sz="1300" b="1" dirty="0">
                <a:solidFill>
                  <a:schemeClr val="tx2"/>
                </a:solidFill>
                <a:latin typeface="Times New Roman" pitchFamily="18" charset="0"/>
              </a:rPr>
              <a:t>.</a:t>
            </a:r>
          </a:p>
          <a:p>
            <a:pPr eaLnBrk="1" hangingPunct="1">
              <a:defRPr/>
            </a:pPr>
            <a:endParaRPr lang="en-US" sz="1400" b="1" dirty="0">
              <a:solidFill>
                <a:schemeClr val="tx2"/>
              </a:solidFill>
              <a:latin typeface="Times New Roman" pitchFamily="18" charset="0"/>
            </a:endParaRPr>
          </a:p>
        </p:txBody>
      </p:sp>
      <p:sp>
        <p:nvSpPr>
          <p:cNvPr id="2057" name="Text Box 46"/>
          <p:cNvSpPr txBox="1">
            <a:spLocks noChangeArrowheads="1"/>
          </p:cNvSpPr>
          <p:nvPr/>
        </p:nvSpPr>
        <p:spPr bwMode="auto">
          <a:xfrm>
            <a:off x="265113" y="4252913"/>
            <a:ext cx="3451225" cy="523875"/>
          </a:xfrm>
          <a:prstGeom prst="rect">
            <a:avLst/>
          </a:prstGeom>
          <a:no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b="1" dirty="0">
                <a:solidFill>
                  <a:schemeClr val="accent1">
                    <a:lumMod val="50000"/>
                  </a:schemeClr>
                </a:solidFill>
              </a:rPr>
              <a:t>All four AIME Member Societies </a:t>
            </a:r>
          </a:p>
          <a:p>
            <a:pPr algn="ctr">
              <a:defRPr/>
            </a:pPr>
            <a:r>
              <a:rPr lang="en-US" sz="1400" b="1" dirty="0">
                <a:solidFill>
                  <a:schemeClr val="accent1">
                    <a:lumMod val="50000"/>
                  </a:schemeClr>
                </a:solidFill>
              </a:rPr>
              <a:t>are in the Alliance.</a:t>
            </a:r>
          </a:p>
        </p:txBody>
      </p:sp>
      <p:pic>
        <p:nvPicPr>
          <p:cNvPr id="7178" name="Picture 49" descr="a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4788485"/>
            <a:ext cx="1574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52" descr="a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225" y="3135313"/>
            <a:ext cx="874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050" y="4879365"/>
            <a:ext cx="102393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81" name="Text Box 4"/>
          <p:cNvSpPr txBox="1">
            <a:spLocks noChangeArrowheads="1"/>
          </p:cNvSpPr>
          <p:nvPr/>
        </p:nvSpPr>
        <p:spPr bwMode="auto">
          <a:xfrm>
            <a:off x="8297863" y="62087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4" name="TextBox 3"/>
          <p:cNvSpPr txBox="1"/>
          <p:nvPr/>
        </p:nvSpPr>
        <p:spPr>
          <a:xfrm>
            <a:off x="7046913" y="2171224"/>
            <a:ext cx="1898650" cy="738664"/>
          </a:xfrm>
          <a:prstGeom prst="rect">
            <a:avLst/>
          </a:prstGeom>
          <a:noFill/>
        </p:spPr>
        <p:txBody>
          <a:bodyPr>
            <a:spAutoFit/>
          </a:bodyPr>
          <a:lstStyle/>
          <a:p>
            <a:pPr algn="ctr">
              <a:defRPr/>
            </a:pPr>
            <a:r>
              <a:rPr lang="en-US" sz="1400" b="1" dirty="0">
                <a:solidFill>
                  <a:schemeClr val="accent1">
                    <a:lumMod val="50000"/>
                  </a:schemeClr>
                </a:solidFill>
                <a:latin typeface="Times New Roman" pitchFamily="18" charset="0"/>
                <a:cs typeface="Times New Roman" pitchFamily="18" charset="0"/>
              </a:rPr>
              <a:t>Other organizations currently in the alliance:</a:t>
            </a:r>
          </a:p>
        </p:txBody>
      </p:sp>
      <p:pic>
        <p:nvPicPr>
          <p:cNvPr id="7183"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2413" y="1592263"/>
            <a:ext cx="936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16200000">
            <a:off x="4817269" y="3028157"/>
            <a:ext cx="2128837" cy="1746250"/>
          </a:xfrm>
          <a:prstGeom prst="triangle">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5" name="Text Box 27"/>
          <p:cNvSpPr txBox="1">
            <a:spLocks noChangeArrowheads="1"/>
          </p:cNvSpPr>
          <p:nvPr/>
        </p:nvSpPr>
        <p:spPr bwMode="auto">
          <a:xfrm>
            <a:off x="5375275" y="3348038"/>
            <a:ext cx="13795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Other</a:t>
            </a:r>
          </a:p>
          <a:p>
            <a:pPr algn="ctr" eaLnBrk="1" hangingPunct="1"/>
            <a:r>
              <a:rPr lang="en-US" altLang="en-US" sz="2000" b="1">
                <a:latin typeface="Times New Roman" panose="02020603050405020304" pitchFamily="18" charset="0"/>
              </a:rPr>
              <a:t>Partnering</a:t>
            </a:r>
          </a:p>
          <a:p>
            <a:pPr algn="ctr" eaLnBrk="1" hangingPunct="1"/>
            <a:r>
              <a:rPr lang="en-US" altLang="en-US" sz="2000" b="1">
                <a:latin typeface="Times New Roman" panose="02020603050405020304" pitchFamily="18" charset="0"/>
              </a:rPr>
              <a:t>Societies</a:t>
            </a:r>
          </a:p>
          <a:p>
            <a:pPr algn="ctr" eaLnBrk="1" hangingPunct="1"/>
            <a:endParaRPr lang="en-US" altLang="en-US" sz="2000" b="1">
              <a:latin typeface="Times New Roman" panose="02020603050405020304" pitchFamily="18" charset="0"/>
            </a:endParaRPr>
          </a:p>
          <a:p>
            <a:pPr algn="ctr" eaLnBrk="1" hangingPunct="1"/>
            <a:endParaRPr lang="en-US" altLang="en-US" sz="2000" b="1">
              <a:latin typeface="Times New Roman" panose="02020603050405020304" pitchFamily="18" charset="0"/>
            </a:endParaRPr>
          </a:p>
        </p:txBody>
      </p:sp>
      <p:pic>
        <p:nvPicPr>
          <p:cNvPr id="718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85950" y="3375025"/>
            <a:ext cx="13160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000" y="5870575"/>
            <a:ext cx="11191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2118" y="5667061"/>
            <a:ext cx="1312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7383" y="4221295"/>
            <a:ext cx="1377709" cy="734564"/>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A2EF6DA-C53A-4B72-A801-6C7C6D98C6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27887" y="3257965"/>
            <a:ext cx="1636059" cy="5198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57188" y="788988"/>
            <a:ext cx="8528050" cy="1143000"/>
          </a:xfrm>
        </p:spPr>
        <p:txBody>
          <a:bodyPr/>
          <a:lstStyle/>
          <a:p>
            <a:pPr algn="ctr" eaLnBrk="1" hangingPunct="1"/>
            <a:r>
              <a:rPr lang="en-US" altLang="en-US" sz="2800"/>
              <a:t>The project has been supported in 2008-2011, and 2013 by the United Engineering Foundation.</a:t>
            </a:r>
          </a:p>
        </p:txBody>
      </p:sp>
      <p:sp>
        <p:nvSpPr>
          <p:cNvPr id="10243" name="Text Box 4"/>
          <p:cNvSpPr txBox="1">
            <a:spLocks noChangeArrowheads="1"/>
          </p:cNvSpPr>
          <p:nvPr/>
        </p:nvSpPr>
        <p:spPr bwMode="auto">
          <a:xfrm>
            <a:off x="8257522"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3</a:t>
            </a:r>
          </a:p>
        </p:txBody>
      </p:sp>
      <p:pic>
        <p:nvPicPr>
          <p:cNvPr id="10244" name="Picture 2" descr="UEF_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2535238"/>
            <a:ext cx="26892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rot="21219802">
            <a:off x="809625" y="2328863"/>
            <a:ext cx="2095500" cy="157003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rot="21186161">
            <a:off x="501650" y="3722688"/>
            <a:ext cx="1957388" cy="146843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stretch>
            <a:fillRect/>
          </a:stretch>
        </p:blipFill>
        <p:spPr>
          <a:xfrm rot="581021">
            <a:off x="6731000" y="2232025"/>
            <a:ext cx="1976438" cy="14827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stretch>
            <a:fillRect/>
          </a:stretch>
        </p:blipFill>
        <p:spPr>
          <a:xfrm rot="21315042">
            <a:off x="6497638" y="3749675"/>
            <a:ext cx="1955800" cy="14668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a:stretch>
            <a:fillRect/>
          </a:stretch>
        </p:blipFill>
        <p:spPr>
          <a:xfrm rot="643496">
            <a:off x="6276975" y="5167313"/>
            <a:ext cx="1905000" cy="14287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9"/>
          <a:stretch>
            <a:fillRect/>
          </a:stretch>
        </p:blipFill>
        <p:spPr>
          <a:xfrm rot="21266108">
            <a:off x="1792288" y="4883150"/>
            <a:ext cx="1992312" cy="14938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76225" y="1462088"/>
            <a:ext cx="8458200" cy="4879975"/>
          </a:xfrm>
        </p:spPr>
        <p:txBody>
          <a:bodyPr/>
          <a:lstStyle/>
          <a:p>
            <a:pPr marL="0"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NAE’s </a:t>
            </a:r>
            <a:r>
              <a:rPr lang="en-US" sz="1600" u="sng" dirty="0">
                <a:latin typeface="Arial" charset="0"/>
                <a:cs typeface="Arial" charset="0"/>
              </a:rPr>
              <a:t>The Engineer of 2020</a:t>
            </a:r>
            <a:r>
              <a:rPr lang="en-US" sz="1600" dirty="0">
                <a:latin typeface="Arial" charset="0"/>
                <a:cs typeface="Arial" charset="0"/>
              </a:rPr>
              <a:t> report:</a:t>
            </a:r>
          </a:p>
          <a:p>
            <a:pPr lvl="2" eaLnBrk="1" hangingPunct="1">
              <a:lnSpc>
                <a:spcPct val="80000"/>
              </a:lnSpc>
              <a:buFont typeface="Wingdings" pitchFamily="2" charset="2"/>
              <a:buChar char="Ø"/>
              <a:defRPr/>
            </a:pPr>
            <a:r>
              <a:rPr lang="en-US" sz="1600" dirty="0">
                <a:latin typeface="Arial" charset="0"/>
                <a:cs typeface="Arial" charset="0"/>
              </a:rPr>
              <a:t>Who are the engineering and scientific leaders of the 21st century? They will be engineers and scientists reflecting the evolution of our professions.  They will have a wide range of complementary, nontechnical skills.</a:t>
            </a:r>
          </a:p>
          <a:p>
            <a:pPr lvl="2" eaLnBrk="1" hangingPunct="1">
              <a:lnSpc>
                <a:spcPct val="80000"/>
              </a:lnSpc>
              <a:buFont typeface="Wingdings" pitchFamily="2" charset="2"/>
              <a:buChar char="Ø"/>
              <a:defRPr/>
            </a:pPr>
            <a:r>
              <a:rPr lang="en-US" sz="1600" dirty="0">
                <a:latin typeface="Arial" charset="0"/>
                <a:cs typeface="Arial" charset="0"/>
              </a:rPr>
              <a:t>Society will need them to address “real problems facing mankind,” including energy, sustainability and healthcare.</a:t>
            </a:r>
          </a:p>
          <a:p>
            <a:pPr marL="668337" lvl="2"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NSF’s “Future of Materials Science and Engineering Education” workshop summary promoted introducing “soft” skills (e.g. presentation, business, ethics) by integrating them with technical learning and maintaining balance</a:t>
            </a:r>
          </a:p>
          <a:p>
            <a:pPr marL="393700" lvl="1"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The ELA program benefits engineering individuals, corporations that employee them, and the professional societies to which they belong:</a:t>
            </a:r>
          </a:p>
          <a:p>
            <a:pPr lvl="2" eaLnBrk="1" hangingPunct="1">
              <a:lnSpc>
                <a:spcPct val="80000"/>
              </a:lnSpc>
              <a:buFont typeface="Wingdings" pitchFamily="2" charset="2"/>
              <a:buChar char="Ø"/>
              <a:defRPr/>
            </a:pPr>
            <a:r>
              <a:rPr lang="en-US" sz="1600" dirty="0">
                <a:latin typeface="Arial" charset="0"/>
                <a:cs typeface="Arial" charset="0"/>
              </a:rPr>
              <a:t>Accelerates emerging leaders in their careers</a:t>
            </a:r>
          </a:p>
          <a:p>
            <a:pPr lvl="2" eaLnBrk="1" hangingPunct="1">
              <a:lnSpc>
                <a:spcPct val="80000"/>
              </a:lnSpc>
              <a:buFont typeface="Wingdings" pitchFamily="2" charset="2"/>
              <a:buChar char="Ø"/>
              <a:defRPr/>
            </a:pPr>
            <a:r>
              <a:rPr lang="en-US" sz="1600" dirty="0">
                <a:latin typeface="Arial" charset="0"/>
                <a:cs typeface="Arial" charset="0"/>
              </a:rPr>
              <a:t>Trains future leaders, mentors of organizations</a:t>
            </a:r>
          </a:p>
          <a:p>
            <a:pPr lvl="2" eaLnBrk="1" hangingPunct="1">
              <a:lnSpc>
                <a:spcPct val="80000"/>
              </a:lnSpc>
              <a:buFont typeface="Wingdings" pitchFamily="2" charset="2"/>
              <a:buChar char="Ø"/>
              <a:defRPr/>
            </a:pPr>
            <a:r>
              <a:rPr lang="en-US" sz="1600" dirty="0">
                <a:latin typeface="Arial" charset="0"/>
                <a:cs typeface="Arial" charset="0"/>
              </a:rPr>
              <a:t>Enhances organizational image and supports a core societal role of education</a:t>
            </a:r>
          </a:p>
          <a:p>
            <a:pPr marL="668337" lvl="2"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We know of no other comparative U.S. program that provides the opportunity to interact across disciplines and obtain foundational executive-level skills for such an exceptional value and seeks industry support through sponsorships and leadership involvement in the program.</a:t>
            </a:r>
          </a:p>
        </p:txBody>
      </p:sp>
      <p:sp>
        <p:nvSpPr>
          <p:cNvPr id="8195" name="Rectangle 2"/>
          <p:cNvSpPr>
            <a:spLocks noGrp="1" noChangeArrowheads="1"/>
          </p:cNvSpPr>
          <p:nvPr>
            <p:ph type="title" idx="4294967295"/>
          </p:nvPr>
        </p:nvSpPr>
        <p:spPr>
          <a:xfrm>
            <a:off x="519113" y="322263"/>
            <a:ext cx="8229600" cy="1143000"/>
          </a:xfrm>
        </p:spPr>
        <p:txBody>
          <a:bodyPr/>
          <a:lstStyle/>
          <a:p>
            <a:pPr eaLnBrk="1" hangingPunct="1"/>
            <a:r>
              <a:rPr lang="en-US" altLang="en-US" sz="4000" dirty="0"/>
              <a:t>The Need</a:t>
            </a:r>
          </a:p>
        </p:txBody>
      </p:sp>
      <p:sp>
        <p:nvSpPr>
          <p:cNvPr id="8196"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90550" y="396875"/>
            <a:ext cx="8229600" cy="1143000"/>
          </a:xfrm>
        </p:spPr>
        <p:txBody>
          <a:bodyPr/>
          <a:lstStyle/>
          <a:p>
            <a:pPr eaLnBrk="1" hangingPunct="1"/>
            <a:r>
              <a:rPr lang="en-US" altLang="en-US" dirty="0"/>
              <a:t> The Vision</a:t>
            </a:r>
          </a:p>
        </p:txBody>
      </p:sp>
      <p:sp>
        <p:nvSpPr>
          <p:cNvPr id="9219" name="Rectangle 3"/>
          <p:cNvSpPr>
            <a:spLocks noGrp="1" noChangeArrowheads="1"/>
          </p:cNvSpPr>
          <p:nvPr>
            <p:ph idx="4294967295"/>
          </p:nvPr>
        </p:nvSpPr>
        <p:spPr>
          <a:xfrm>
            <a:off x="381000" y="1630363"/>
            <a:ext cx="8229600" cy="4527550"/>
          </a:xfrm>
        </p:spPr>
        <p:txBody>
          <a:bodyPr/>
          <a:lstStyle/>
          <a:p>
            <a:pPr marL="0" indent="0" algn="ctr" eaLnBrk="1" hangingPunct="1">
              <a:lnSpc>
                <a:spcPct val="80000"/>
              </a:lnSpc>
              <a:buFontTx/>
              <a:buNone/>
            </a:pPr>
            <a:r>
              <a:rPr lang="en-US" altLang="en-US" sz="2000">
                <a:latin typeface="Arial" panose="020B0604020202020204" pitchFamily="34" charset="0"/>
                <a:cs typeface="Arial" panose="020B0604020202020204" pitchFamily="34" charset="0"/>
              </a:rPr>
              <a:t>The Emerging Leaders Alliance will be a respected provider of </a:t>
            </a:r>
          </a:p>
          <a:p>
            <a:pPr marL="0" indent="0" algn="ctr" eaLnBrk="1" hangingPunct="1">
              <a:lnSpc>
                <a:spcPct val="80000"/>
              </a:lnSpc>
              <a:buFontTx/>
              <a:buNone/>
            </a:pPr>
            <a:r>
              <a:rPr lang="en-US" altLang="en-US" sz="2000">
                <a:latin typeface="Arial" panose="020B0604020202020204" pitchFamily="34" charset="0"/>
                <a:cs typeface="Arial" panose="020B0604020202020204" pitchFamily="34" charset="0"/>
              </a:rPr>
              <a:t>cost-effective, efficient, high-quality leadership training and networking for emerging leaders in the engineering and scientific community.</a:t>
            </a:r>
          </a:p>
        </p:txBody>
      </p:sp>
      <p:sp>
        <p:nvSpPr>
          <p:cNvPr id="9220"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5</a:t>
            </a:r>
          </a:p>
        </p:txBody>
      </p:sp>
      <p:pic>
        <p:nvPicPr>
          <p:cNvPr id="92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5897563"/>
            <a:ext cx="416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6538" y="2684463"/>
            <a:ext cx="63992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8368201" y="616872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6</a:t>
            </a:r>
          </a:p>
        </p:txBody>
      </p:sp>
      <p:sp>
        <p:nvSpPr>
          <p:cNvPr id="11295" name="Rectangle 7"/>
          <p:cNvSpPr>
            <a:spLocks noChangeArrowheads="1"/>
          </p:cNvSpPr>
          <p:nvPr/>
        </p:nvSpPr>
        <p:spPr bwMode="auto">
          <a:xfrm>
            <a:off x="1600200" y="3146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3" name="Group 2"/>
          <p:cNvGrpSpPr/>
          <p:nvPr/>
        </p:nvGrpSpPr>
        <p:grpSpPr>
          <a:xfrm>
            <a:off x="483843" y="2373726"/>
            <a:ext cx="8307627" cy="3610050"/>
            <a:chOff x="1292802" y="3552161"/>
            <a:chExt cx="6407803" cy="2547758"/>
          </a:xfrm>
        </p:grpSpPr>
        <p:pic>
          <p:nvPicPr>
            <p:cNvPr id="102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69514"/>
            <a:stretch/>
          </p:blipFill>
          <p:spPr bwMode="auto">
            <a:xfrm>
              <a:off x="1292802" y="3552161"/>
              <a:ext cx="2354750" cy="2547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47528"/>
            <a:stretch/>
          </p:blipFill>
          <p:spPr bwMode="auto">
            <a:xfrm>
              <a:off x="3647552" y="3552162"/>
              <a:ext cx="4053053" cy="2547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61257" y="944545"/>
            <a:ext cx="8601389" cy="1292662"/>
          </a:xfrm>
          <a:prstGeom prst="rect">
            <a:avLst/>
          </a:prstGeom>
          <a:noFill/>
        </p:spPr>
        <p:txBody>
          <a:bodyPr wrap="square" rtlCol="0">
            <a:spAutoFit/>
          </a:bodyPr>
          <a:lstStyle/>
          <a:p>
            <a:r>
              <a:rPr lang="en-US" altLang="en-US" sz="2800" dirty="0">
                <a:solidFill>
                  <a:schemeClr val="accent1">
                    <a:lumMod val="75000"/>
                  </a:schemeClr>
                </a:solidFill>
              </a:rPr>
              <a:t>Feedback from Conference Attendees . . . .</a:t>
            </a:r>
            <a:br>
              <a:rPr lang="en-US" altLang="en-US" sz="3200" dirty="0"/>
            </a:br>
            <a:endParaRPr lang="en-US" altLang="en-US" sz="1400" dirty="0"/>
          </a:p>
          <a:p>
            <a:r>
              <a:rPr lang="en-US" b="1" dirty="0"/>
              <a:t>How satisfied were you with the value of the sessions, in relation to your development as a leader?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8577977" y="6322551"/>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7</a:t>
            </a:r>
          </a:p>
        </p:txBody>
      </p:sp>
      <p:sp>
        <p:nvSpPr>
          <p:cNvPr id="11295" name="Rectangle 7"/>
          <p:cNvSpPr>
            <a:spLocks noChangeArrowheads="1"/>
          </p:cNvSpPr>
          <p:nvPr/>
        </p:nvSpPr>
        <p:spPr bwMode="auto">
          <a:xfrm>
            <a:off x="1600200" y="3146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TextBox 3"/>
          <p:cNvSpPr txBox="1"/>
          <p:nvPr/>
        </p:nvSpPr>
        <p:spPr>
          <a:xfrm>
            <a:off x="403162" y="835109"/>
            <a:ext cx="8601389" cy="1600438"/>
          </a:xfrm>
          <a:prstGeom prst="rect">
            <a:avLst/>
          </a:prstGeom>
          <a:noFill/>
        </p:spPr>
        <p:txBody>
          <a:bodyPr wrap="square" rtlCol="0">
            <a:spAutoFit/>
          </a:bodyPr>
          <a:lstStyle/>
          <a:p>
            <a:r>
              <a:rPr lang="en-US" altLang="en-US" sz="2800" dirty="0">
                <a:solidFill>
                  <a:schemeClr val="accent1">
                    <a:lumMod val="75000"/>
                  </a:schemeClr>
                </a:solidFill>
              </a:rPr>
              <a:t>Feedback from Conference Attendees</a:t>
            </a:r>
            <a:r>
              <a:rPr lang="en-US" altLang="en-US" sz="2800" dirty="0"/>
              <a:t> . . . .</a:t>
            </a:r>
          </a:p>
          <a:p>
            <a:r>
              <a:rPr lang="en-US" sz="2000" b="1" i="1" dirty="0">
                <a:solidFill>
                  <a:srgbClr val="C00000"/>
                </a:solidFill>
                <a:latin typeface="Arial" pitchFamily="34" charset="0"/>
                <a:cs typeface="Arial" pitchFamily="34" charset="0"/>
              </a:rPr>
              <a:t>      73% of 2021 conference attendees rated the event as Excellent!</a:t>
            </a:r>
          </a:p>
          <a:p>
            <a:br>
              <a:rPr lang="en-US" altLang="en-US" sz="3200" dirty="0"/>
            </a:br>
            <a:endParaRPr lang="en-US" dirty="0"/>
          </a:p>
        </p:txBody>
      </p:sp>
      <p:sp>
        <p:nvSpPr>
          <p:cNvPr id="2" name="TextBox 1"/>
          <p:cNvSpPr txBox="1"/>
          <p:nvPr/>
        </p:nvSpPr>
        <p:spPr>
          <a:xfrm>
            <a:off x="356097" y="1724668"/>
            <a:ext cx="8168472" cy="5170646"/>
          </a:xfrm>
          <a:prstGeom prst="rect">
            <a:avLst/>
          </a:prstGeom>
          <a:noFill/>
        </p:spPr>
        <p:txBody>
          <a:bodyPr wrap="square" rtlCol="0">
            <a:spAutoFit/>
          </a:bodyPr>
          <a:lstStyle/>
          <a:p>
            <a:pPr lvl="0"/>
            <a:endParaRPr lang="en-US" sz="1000" i="1" dirty="0"/>
          </a:p>
          <a:p>
            <a:pPr marL="285750" lvl="0" indent="-285750">
              <a:buFont typeface="Arial" pitchFamily="34" charset="0"/>
              <a:buChar char="•"/>
            </a:pPr>
            <a:r>
              <a:rPr lang="en-US" sz="1600" i="1" dirty="0"/>
              <a:t>I made a presentation on ELA to colleagues in the office,  I could feel their envy.</a:t>
            </a:r>
          </a:p>
          <a:p>
            <a:pPr lvl="0"/>
            <a:endParaRPr lang="en-US" sz="1000" i="1" dirty="0"/>
          </a:p>
          <a:p>
            <a:pPr marL="285750" lvl="0" indent="-285750">
              <a:buFont typeface="Arial" pitchFamily="34" charset="0"/>
              <a:buChar char="•"/>
            </a:pPr>
            <a:r>
              <a:rPr lang="en-US" sz="1600" i="1" dirty="0"/>
              <a:t>ELA Rocks!!</a:t>
            </a:r>
          </a:p>
          <a:p>
            <a:pPr lvl="0"/>
            <a:endParaRPr lang="en-US" sz="1000" i="1" dirty="0"/>
          </a:p>
          <a:p>
            <a:pPr marL="285750" lvl="0" indent="-285750">
              <a:buFont typeface="Arial" pitchFamily="34" charset="0"/>
              <a:buChar char="•"/>
            </a:pPr>
            <a:r>
              <a:rPr lang="en-US" sz="1600" i="1" dirty="0"/>
              <a:t>ELA was the most interactive and most hands on conference/workshop/forum I have ever had in my life. The instructors were amazingly practical. Exactly as I hoped. The Social Styles session was the best instruction I have ever had . . . </a:t>
            </a:r>
          </a:p>
          <a:p>
            <a:pPr lvl="0"/>
            <a:endParaRPr lang="en-US" sz="1000" i="1" dirty="0"/>
          </a:p>
          <a:p>
            <a:pPr marL="285750" indent="-285750">
              <a:buFont typeface="Arial" pitchFamily="34" charset="0"/>
              <a:buChar char="•"/>
            </a:pPr>
            <a:r>
              <a:rPr lang="en-US" sz="1600" i="1" dirty="0"/>
              <a:t>The ELA participants were equally amazing. Very well selected from their societies.</a:t>
            </a:r>
          </a:p>
          <a:p>
            <a:endParaRPr lang="en-US" sz="1000" i="1" dirty="0"/>
          </a:p>
          <a:p>
            <a:pPr marL="285750" lvl="0" indent="-285750">
              <a:buFont typeface="Arial" pitchFamily="34" charset="0"/>
              <a:buChar char="•"/>
            </a:pPr>
            <a:r>
              <a:rPr lang="en-US" sz="1600" i="1" dirty="0"/>
              <a:t>I thought the conference was excellent.  I enjoyed meeting different type of engineers, switching tables each day, the interactive aspects of the speakers, and the amount of time for each session. I've already told multiple friends of mine to apply for next year.</a:t>
            </a:r>
          </a:p>
          <a:p>
            <a:pPr lvl="0"/>
            <a:endParaRPr lang="en-US" sz="1000" i="1" dirty="0"/>
          </a:p>
          <a:p>
            <a:pPr marL="285750" lvl="0" indent="-285750">
              <a:buFont typeface="Arial" pitchFamily="34" charset="0"/>
              <a:buChar char="•"/>
            </a:pPr>
            <a:r>
              <a:rPr lang="en-US" sz="1600" i="1" dirty="0"/>
              <a:t>I found that this conference was very timely for my career and that many other participants were facing the same challenges as me in our respective careers. </a:t>
            </a:r>
          </a:p>
          <a:p>
            <a:pPr lvl="0"/>
            <a:endParaRPr lang="en-US" sz="1000" i="1" dirty="0"/>
          </a:p>
          <a:p>
            <a:pPr marL="285750" lvl="0" indent="-285750">
              <a:buFont typeface="Arial" pitchFamily="34" charset="0"/>
              <a:buChar char="•"/>
            </a:pPr>
            <a:r>
              <a:rPr lang="en-US" sz="1600" i="1" dirty="0"/>
              <a:t>Thank you for organizing such a great conference. It was very valuable and inspiring for me. I already started applying some of the key strategies I have learned during the conference. I am very grateful for the opportunity to be a part of it.</a:t>
            </a:r>
          </a:p>
          <a:p>
            <a:pPr marL="285750" indent="-285750">
              <a:buFont typeface="Arial" pitchFamily="34" charset="0"/>
              <a:buChar char="•"/>
            </a:pPr>
            <a:endParaRPr lang="en-US" sz="1400" dirty="0"/>
          </a:p>
        </p:txBody>
      </p:sp>
    </p:spTree>
    <p:extLst>
      <p:ext uri="{BB962C8B-B14F-4D97-AF65-F5344CB8AC3E}">
        <p14:creationId xmlns:p14="http://schemas.microsoft.com/office/powerpoint/2010/main" val="70858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90550" y="234950"/>
            <a:ext cx="8229600" cy="981075"/>
          </a:xfrm>
        </p:spPr>
        <p:txBody>
          <a:bodyPr/>
          <a:lstStyle/>
          <a:p>
            <a:pPr algn="ctr" eaLnBrk="1" hangingPunct="1"/>
            <a:r>
              <a:rPr lang="en-US" altLang="en-US" sz="4000" dirty="0"/>
              <a:t>The 2024 ELA Conference</a:t>
            </a:r>
          </a:p>
        </p:txBody>
      </p:sp>
      <p:sp>
        <p:nvSpPr>
          <p:cNvPr id="15363" name="Rectangle 3"/>
          <p:cNvSpPr>
            <a:spLocks noGrp="1" noChangeArrowheads="1"/>
          </p:cNvSpPr>
          <p:nvPr>
            <p:ph type="body" idx="4294967295"/>
          </p:nvPr>
        </p:nvSpPr>
        <p:spPr>
          <a:xfrm>
            <a:off x="422275" y="1365250"/>
            <a:ext cx="8188325" cy="5280025"/>
          </a:xfrm>
        </p:spPr>
        <p:txBody>
          <a:bodyPr>
            <a:normAutofit/>
          </a:bodyPr>
          <a:lstStyle/>
          <a:p>
            <a:pPr marL="0" indent="0" algn="ctr" eaLnBrk="1" fontAlgn="auto" hangingPunct="1">
              <a:lnSpc>
                <a:spcPct val="110000"/>
              </a:lnSpc>
              <a:spcAft>
                <a:spcPts val="0"/>
              </a:spcAft>
              <a:buClr>
                <a:schemeClr val="accent3"/>
              </a:buClr>
              <a:buFontTx/>
              <a:buNone/>
              <a:defRPr/>
            </a:pPr>
            <a:r>
              <a:rPr lang="en-US" sz="1800" i="1" dirty="0">
                <a:solidFill>
                  <a:srgbClr val="003399"/>
                </a:solidFill>
                <a:latin typeface="Arial Rounded MT Bold" pitchFamily="34" charset="0"/>
              </a:rPr>
              <a:t>High quality  </a:t>
            </a:r>
            <a:r>
              <a:rPr lang="en-US" sz="1800" dirty="0">
                <a:latin typeface="Arial Rounded MT Bold" pitchFamily="34" charset="0"/>
              </a:rPr>
              <a:t>training, planned by professional societies, delivered efficiently at an </a:t>
            </a:r>
            <a:r>
              <a:rPr lang="en-US" sz="1800" i="1" dirty="0">
                <a:solidFill>
                  <a:srgbClr val="003399"/>
                </a:solidFill>
                <a:latin typeface="Arial Rounded MT Bold" pitchFamily="34" charset="0"/>
              </a:rPr>
              <a:t>exceptional value,  </a:t>
            </a:r>
            <a:r>
              <a:rPr lang="en-US" sz="1800" dirty="0">
                <a:latin typeface="Arial Rounded MT Bold" pitchFamily="34" charset="0"/>
              </a:rPr>
              <a:t>for select emerging leaders within the </a:t>
            </a:r>
            <a:r>
              <a:rPr lang="en-US" sz="1800" i="1" dirty="0">
                <a:solidFill>
                  <a:srgbClr val="003399"/>
                </a:solidFill>
                <a:latin typeface="Arial Rounded MT Bold" pitchFamily="34" charset="0"/>
              </a:rPr>
              <a:t>engineering </a:t>
            </a:r>
            <a:r>
              <a:rPr lang="en-US" sz="1800" dirty="0">
                <a:latin typeface="Arial Rounded MT Bold" pitchFamily="34" charset="0"/>
              </a:rPr>
              <a:t>and</a:t>
            </a:r>
            <a:r>
              <a:rPr lang="en-US" sz="1800" i="1" dirty="0">
                <a:solidFill>
                  <a:srgbClr val="003399"/>
                </a:solidFill>
                <a:latin typeface="Arial Rounded MT Bold" pitchFamily="34" charset="0"/>
              </a:rPr>
              <a:t> scientific community!</a:t>
            </a:r>
          </a:p>
          <a:p>
            <a:pPr marL="0" indent="0" eaLnBrk="1" fontAlgn="auto" hangingPunct="1">
              <a:lnSpc>
                <a:spcPct val="80000"/>
              </a:lnSpc>
              <a:spcAft>
                <a:spcPts val="0"/>
              </a:spcAft>
              <a:buClr>
                <a:schemeClr val="accent3"/>
              </a:buClr>
              <a:buFont typeface="Wingdings 2"/>
              <a:buNone/>
              <a:defRPr/>
            </a:pPr>
            <a:endParaRPr lang="en-US" sz="1600" dirty="0">
              <a:latin typeface="Arial" pitchFamily="34" charset="0"/>
              <a:cs typeface="Arial" pitchFamily="34" charset="0"/>
            </a:endParaRPr>
          </a:p>
          <a:p>
            <a:pPr marL="0" indent="0" eaLnBrk="1" fontAlgn="auto" hangingPunct="1">
              <a:lnSpc>
                <a:spcPct val="80000"/>
              </a:lnSpc>
              <a:spcAft>
                <a:spcPts val="0"/>
              </a:spcAft>
              <a:buClr>
                <a:schemeClr val="accent3"/>
              </a:buClr>
              <a:buFont typeface="Wingdings 2"/>
              <a:buNone/>
              <a:defRPr/>
            </a:pPr>
            <a:endParaRPr lang="en-US" sz="1600" dirty="0">
              <a:latin typeface="Arial" pitchFamily="34" charset="0"/>
              <a:cs typeface="Arial" pitchFamily="34" charset="0"/>
            </a:endParaRPr>
          </a:p>
          <a:p>
            <a:pPr marL="393192" lvl="1" indent="0" eaLnBrk="1" fontAlgn="auto" hangingPunct="1">
              <a:spcAft>
                <a:spcPts val="0"/>
              </a:spcAft>
              <a:buFont typeface="Wingdings 2" panose="05020102010507070707" pitchFamily="18" charset="2"/>
              <a:buNone/>
              <a:defRPr/>
            </a:pPr>
            <a:r>
              <a:rPr lang="en-US" i="1" dirty="0">
                <a:latin typeface="Arial" pitchFamily="34" charset="0"/>
                <a:cs typeface="Arial" pitchFamily="34" charset="0"/>
              </a:rPr>
              <a:t>Training Includes</a:t>
            </a:r>
            <a:r>
              <a:rPr lang="en-US" dirty="0">
                <a:latin typeface="Arial" pitchFamily="34" charset="0"/>
                <a:cs typeface="Arial" pitchFamily="34" charset="0"/>
              </a:rPr>
              <a:t>:</a:t>
            </a:r>
          </a:p>
          <a:p>
            <a:pPr marL="393192" lvl="1" indent="0" eaLnBrk="1" fontAlgn="auto" hangingPunct="1">
              <a:spcAft>
                <a:spcPts val="0"/>
              </a:spcAft>
              <a:buFont typeface="Wingdings 2" panose="05020102010507070707" pitchFamily="18" charset="2"/>
              <a:buNone/>
              <a:defRPr/>
            </a:pPr>
            <a:endParaRPr lang="en-US" dirty="0">
              <a:latin typeface="Arial" pitchFamily="34" charset="0"/>
              <a:cs typeface="Arial" pitchFamily="34" charset="0"/>
            </a:endParaRPr>
          </a:p>
          <a:p>
            <a:pPr lvl="2" indent="-246888" eaLnBrk="1" fontAlgn="auto" hangingPunct="1">
              <a:spcAft>
                <a:spcPts val="0"/>
              </a:spcAft>
              <a:buFont typeface="Wingdings 2"/>
              <a:buChar char=""/>
              <a:defRPr/>
            </a:pPr>
            <a:r>
              <a:rPr lang="en-US" sz="2400" dirty="0">
                <a:latin typeface="Arial" pitchFamily="34" charset="0"/>
                <a:cs typeface="Arial" pitchFamily="34" charset="0"/>
              </a:rPr>
              <a:t>Pre-conference Social Styles Survey</a:t>
            </a:r>
          </a:p>
          <a:p>
            <a:pPr lvl="2" indent="-246888" eaLnBrk="1" fontAlgn="auto" hangingPunct="1">
              <a:spcAft>
                <a:spcPts val="0"/>
              </a:spcAft>
              <a:buFont typeface="Wingdings 2"/>
              <a:buChar char=""/>
              <a:defRPr/>
            </a:pPr>
            <a:r>
              <a:rPr lang="en-US" sz="2400" dirty="0">
                <a:latin typeface="Arial" pitchFamily="34" charset="0"/>
                <a:cs typeface="Arial" pitchFamily="34" charset="0"/>
              </a:rPr>
              <a:t>Annual Leadership Training Conference </a:t>
            </a:r>
          </a:p>
          <a:p>
            <a:pPr marL="667512" lvl="2" indent="0" eaLnBrk="1" fontAlgn="auto" hangingPunct="1">
              <a:spcAft>
                <a:spcPts val="0"/>
              </a:spcAft>
              <a:buFont typeface="Wingdings 2" panose="05020102010507070707" pitchFamily="18" charset="2"/>
              <a:buNone/>
              <a:defRPr/>
            </a:pPr>
            <a:r>
              <a:rPr lang="en-US" sz="2400" dirty="0">
                <a:latin typeface="Arial" pitchFamily="34" charset="0"/>
                <a:cs typeface="Arial" pitchFamily="34" charset="0"/>
              </a:rPr>
              <a:t>   (</a:t>
            </a:r>
            <a:r>
              <a:rPr lang="en-US" sz="2400" dirty="0">
                <a:solidFill>
                  <a:schemeClr val="accent2">
                    <a:lumMod val="75000"/>
                  </a:schemeClr>
                </a:solidFill>
                <a:latin typeface="Arial" pitchFamily="34" charset="0"/>
                <a:cs typeface="Arial" pitchFamily="34" charset="0"/>
              </a:rPr>
              <a:t>22-25 September 2024 in Pittsburgh, Pa.)</a:t>
            </a:r>
          </a:p>
          <a:p>
            <a:pPr marL="1010412" lvl="2" indent="-342900" eaLnBrk="1" fontAlgn="auto" hangingPunct="1">
              <a:spcAft>
                <a:spcPts val="0"/>
              </a:spcAft>
              <a:defRPr/>
            </a:pPr>
            <a:r>
              <a:rPr lang="en-US" sz="2400" dirty="0">
                <a:latin typeface="Arial" pitchFamily="34" charset="0"/>
                <a:cs typeface="Arial" pitchFamily="34" charset="0"/>
              </a:rPr>
              <a:t>Online ELA Resource Library</a:t>
            </a:r>
          </a:p>
          <a:p>
            <a:pPr marL="667512" lvl="2" indent="0" eaLnBrk="1" fontAlgn="auto" hangingPunct="1">
              <a:spcAft>
                <a:spcPts val="0"/>
              </a:spcAft>
              <a:buFont typeface="Wingdings 2" panose="05020102010507070707" pitchFamily="18" charset="2"/>
              <a:buNone/>
              <a:defRPr/>
            </a:pPr>
            <a:endParaRPr lang="en-US" sz="2400" dirty="0">
              <a:latin typeface="Arial" pitchFamily="34" charset="0"/>
              <a:cs typeface="Arial" pitchFamily="34" charset="0"/>
            </a:endParaRPr>
          </a:p>
        </p:txBody>
      </p:sp>
      <p:sp>
        <p:nvSpPr>
          <p:cNvPr id="13316"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04825" y="355600"/>
            <a:ext cx="8229600" cy="1143000"/>
          </a:xfrm>
        </p:spPr>
        <p:txBody>
          <a:bodyPr/>
          <a:lstStyle/>
          <a:p>
            <a:pPr algn="ctr" eaLnBrk="1" hangingPunct="1"/>
            <a:r>
              <a:rPr lang="en-US" altLang="en-US"/>
              <a:t>Partner Requirements</a:t>
            </a:r>
          </a:p>
        </p:txBody>
      </p:sp>
      <p:sp>
        <p:nvSpPr>
          <p:cNvPr id="14339" name="Content Placeholder 2"/>
          <p:cNvSpPr>
            <a:spLocks noGrp="1"/>
          </p:cNvSpPr>
          <p:nvPr>
            <p:ph idx="4294967295"/>
          </p:nvPr>
        </p:nvSpPr>
        <p:spPr>
          <a:xfrm>
            <a:off x="475221" y="1962150"/>
            <a:ext cx="8229600" cy="4010025"/>
          </a:xfrm>
        </p:spPr>
        <p:txBody>
          <a:bodyPr/>
          <a:lstStyle/>
          <a:p>
            <a:pPr eaLnBrk="1" hangingPunct="1">
              <a:lnSpc>
                <a:spcPct val="150000"/>
              </a:lnSpc>
            </a:pPr>
            <a:r>
              <a:rPr lang="en-US" altLang="en-US" sz="2400" dirty="0">
                <a:latin typeface="Arial" panose="020B0604020202020204" pitchFamily="34" charset="0"/>
                <a:cs typeface="Arial" panose="020B0604020202020204" pitchFamily="34" charset="0"/>
              </a:rPr>
              <a:t>Partnership fee of $6,500.</a:t>
            </a:r>
          </a:p>
          <a:p>
            <a:pPr eaLnBrk="1" hangingPunct="1">
              <a:lnSpc>
                <a:spcPct val="150000"/>
              </a:lnSpc>
            </a:pPr>
            <a:r>
              <a:rPr lang="en-US" altLang="en-US" sz="2400" dirty="0">
                <a:latin typeface="Arial" panose="020B0604020202020204" pitchFamily="34" charset="0"/>
                <a:cs typeface="Arial" panose="020B0604020202020204" pitchFamily="34" charset="0"/>
              </a:rPr>
              <a:t>A staff representative to participate on the Program Committee and help out at the live conference.</a:t>
            </a:r>
          </a:p>
          <a:p>
            <a:pPr eaLnBrk="1" hangingPunct="1">
              <a:lnSpc>
                <a:spcPct val="150000"/>
              </a:lnSpc>
            </a:pPr>
            <a:r>
              <a:rPr lang="en-US" altLang="en-US" sz="2400" dirty="0">
                <a:latin typeface="Arial" panose="020B0604020202020204" pitchFamily="34" charset="0"/>
                <a:cs typeface="Arial" panose="020B0604020202020204" pitchFamily="34" charset="0"/>
              </a:rPr>
              <a:t>Recruit 7 participants from your organization to attend the conference with your staff liaison. </a:t>
            </a:r>
          </a:p>
          <a:p>
            <a:pPr eaLnBrk="1" hangingPunct="1">
              <a:lnSpc>
                <a:spcPct val="150000"/>
              </a:lnSpc>
            </a:pPr>
            <a:r>
              <a:rPr lang="en-US" altLang="en-US" sz="2400" dirty="0">
                <a:latin typeface="Arial" panose="020B0604020202020204" pitchFamily="34" charset="0"/>
                <a:cs typeface="Arial" panose="020B0604020202020204" pitchFamily="34" charset="0"/>
              </a:rPr>
              <a:t>Help to solicit sponsorships and new partners.</a:t>
            </a:r>
          </a:p>
          <a:p>
            <a:pPr eaLnBrk="1" hangingPunct="1"/>
            <a:endParaRPr lang="en-US" altLang="en-US" sz="2800" dirty="0"/>
          </a:p>
        </p:txBody>
      </p:sp>
      <p:sp>
        <p:nvSpPr>
          <p:cNvPr id="14340"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9</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2871</TotalTime>
  <Words>753</Words>
  <Application>Microsoft Office PowerPoint</Application>
  <PresentationFormat>On-screen Show (4:3)</PresentationFormat>
  <Paragraphs>99</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Rounded MT Bold</vt:lpstr>
      <vt:lpstr>Calibri</vt:lpstr>
      <vt:lpstr>Constantia</vt:lpstr>
      <vt:lpstr>Times New Roman</vt:lpstr>
      <vt:lpstr>Wingdings</vt:lpstr>
      <vt:lpstr>Wingdings 2</vt:lpstr>
      <vt:lpstr>Flow</vt:lpstr>
      <vt:lpstr>PowerPoint Presentation</vt:lpstr>
      <vt:lpstr>The ELA began as a joint effort of the engineering Founder Societies that was started in 2008  and has remained a collaborative effort.</vt:lpstr>
      <vt:lpstr>The project has been supported in 2008-2011, and 2013 by the United Engineering Foundation.</vt:lpstr>
      <vt:lpstr>The Need</vt:lpstr>
      <vt:lpstr> The Vision</vt:lpstr>
      <vt:lpstr>PowerPoint Presentation</vt:lpstr>
      <vt:lpstr>PowerPoint Presentation</vt:lpstr>
      <vt:lpstr>The 2024 ELA Conference</vt:lpstr>
      <vt:lpstr>Partner Requirements</vt:lpstr>
      <vt:lpstr>Partner Benefits</vt:lpstr>
      <vt:lpstr>PowerPoint Presentation</vt:lpstr>
    </vt:vector>
  </TitlesOfParts>
  <Company>ESCM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Power Point</dc:title>
  <dc:creator>profile</dc:creator>
  <cp:lastModifiedBy>Chris McKelvey</cp:lastModifiedBy>
  <cp:revision>295</cp:revision>
  <cp:lastPrinted>2011-02-16T15:29:30Z</cp:lastPrinted>
  <dcterms:created xsi:type="dcterms:W3CDTF">2005-09-26T14:20:54Z</dcterms:created>
  <dcterms:modified xsi:type="dcterms:W3CDTF">2024-04-09T13:46:15Z</dcterms:modified>
</cp:coreProperties>
</file>